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7" r:id="rId3"/>
    <p:sldId id="268" r:id="rId4"/>
    <p:sldId id="258" r:id="rId5"/>
    <p:sldId id="259" r:id="rId6"/>
    <p:sldId id="260" r:id="rId7"/>
    <p:sldId id="257" r:id="rId8"/>
    <p:sldId id="262" r:id="rId9"/>
    <p:sldId id="263" r:id="rId10"/>
    <p:sldId id="264" r:id="rId11"/>
    <p:sldId id="265" r:id="rId12"/>
    <p:sldId id="266" r:id="rId13"/>
    <p:sldId id="275" r:id="rId14"/>
    <p:sldId id="269" r:id="rId15"/>
    <p:sldId id="301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F9AD-F0AE-43F6-B378-64F22023196D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5811-55C1-4E5E-9CD2-FD56685A07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5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1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24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6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1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3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8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2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5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0E12-7883-43C5-8D7F-3F9FA063FF59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EC56-6DE8-46B3-9D67-CDA12CDA0A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1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playwi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de.google.com/p/playwith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mikeweale/software/manhattan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ran.r-project.org/doc/contrib/Short-refcard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A guide to plotting in 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30</a:t>
            </a:r>
            <a:r>
              <a:rPr lang="en-GB" baseline="30000" dirty="0" smtClean="0"/>
              <a:t>th</a:t>
            </a:r>
            <a:r>
              <a:rPr lang="en-GB" dirty="0" smtClean="0"/>
              <a:t> April 2013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984776" cy="235111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BRC MH Bioinformatics team:</a:t>
            </a:r>
          </a:p>
          <a:p>
            <a:pPr algn="l"/>
            <a:r>
              <a:rPr lang="en-GB" dirty="0" smtClean="0"/>
              <a:t>Steve </a:t>
            </a:r>
            <a:r>
              <a:rPr lang="en-GB" dirty="0" err="1" smtClean="0"/>
              <a:t>Kiddle</a:t>
            </a:r>
            <a:r>
              <a:rPr lang="en-GB" dirty="0" smtClean="0"/>
              <a:t>, Caroline Johnston, Amos </a:t>
            </a:r>
            <a:r>
              <a:rPr lang="en-GB" dirty="0" err="1" smtClean="0"/>
              <a:t>Folarin</a:t>
            </a:r>
            <a:r>
              <a:rPr lang="en-GB" dirty="0" smtClean="0"/>
              <a:t>, Steve Newhouse, Jen Mollon</a:t>
            </a:r>
          </a:p>
        </p:txBody>
      </p:sp>
    </p:spTree>
    <p:extLst>
      <p:ext uri="{BB962C8B-B14F-4D97-AF65-F5344CB8AC3E}">
        <p14:creationId xmlns:p14="http://schemas.microsoft.com/office/powerpoint/2010/main" val="35938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Behaviour</a:t>
            </a:r>
            <a:r>
              <a:rPr lang="en-US" dirty="0" smtClean="0"/>
              <a:t> of plot() – data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plot(iris)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556792"/>
            <a:ext cx="4968552" cy="4904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67" y="3297758"/>
            <a:ext cx="3501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Creates all pairwise scatterplots.</a:t>
            </a:r>
          </a:p>
          <a:p>
            <a:endParaRPr lang="en-US" dirty="0"/>
          </a:p>
          <a:p>
            <a:r>
              <a:rPr lang="en-US" dirty="0" smtClean="0"/>
              <a:t>NOTE: Factor converted to numeric</a:t>
            </a:r>
            <a:endParaRPr lang="en-US" dirty="0"/>
          </a:p>
        </p:txBody>
      </p:sp>
      <p:sp>
        <p:nvSpPr>
          <p:cNvPr id="6" name="Bent Arrow 5"/>
          <p:cNvSpPr/>
          <p:nvPr/>
        </p:nvSpPr>
        <p:spPr>
          <a:xfrm flipV="1">
            <a:off x="2555776" y="4293096"/>
            <a:ext cx="813816" cy="1800200"/>
          </a:xfrm>
          <a:prstGeom prst="bentArrow">
            <a:avLst>
              <a:gd name="adj1" fmla="val 25000"/>
              <a:gd name="adj2" fmla="val 23213"/>
              <a:gd name="adj3" fmla="val 25000"/>
              <a:gd name="adj4" fmla="val 401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Behaviour</a:t>
            </a:r>
            <a:r>
              <a:rPr lang="en-US" dirty="0" smtClean="0"/>
              <a:t> of plot() -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fit&lt;-lm(</a:t>
            </a:r>
            <a:r>
              <a:rPr lang="en-US" dirty="0" err="1" smtClean="0"/>
              <a:t>iris$Petal.Length~iris$Species+iris$Petal.Width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summary(fit)</a:t>
            </a:r>
          </a:p>
          <a:p>
            <a:r>
              <a:rPr lang="en-US" dirty="0" smtClean="0"/>
              <a:t>plot(fit)</a:t>
            </a:r>
          </a:p>
          <a:p>
            <a:pPr lvl="1"/>
            <a:r>
              <a:rPr lang="en-US" dirty="0" smtClean="0"/>
              <a:t>&lt;return&gt; to go through </a:t>
            </a:r>
          </a:p>
          <a:p>
            <a:pPr marL="457200" lvl="1" indent="0">
              <a:buNone/>
            </a:pPr>
            <a:r>
              <a:rPr lang="en-US" dirty="0" smtClean="0"/>
              <a:t>various diagnostic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996952"/>
            <a:ext cx="373904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plot() </a:t>
            </a:r>
            <a:r>
              <a:rPr lang="en-US" dirty="0" err="1" smtClean="0"/>
              <a:t>behaviours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pc_iris</a:t>
            </a:r>
            <a:r>
              <a:rPr lang="en-US" dirty="0"/>
              <a:t>=</a:t>
            </a:r>
            <a:r>
              <a:rPr lang="en-US" dirty="0" err="1"/>
              <a:t>prcomp</a:t>
            </a:r>
            <a:r>
              <a:rPr lang="en-US" dirty="0"/>
              <a:t>(iris[,1:4])</a:t>
            </a:r>
          </a:p>
          <a:p>
            <a:r>
              <a:rPr lang="en-US" dirty="0" smtClean="0"/>
              <a:t>plot</a:t>
            </a:r>
            <a:r>
              <a:rPr lang="en-US" dirty="0"/>
              <a:t>(</a:t>
            </a:r>
            <a:r>
              <a:rPr lang="en-US" dirty="0" err="1" smtClean="0"/>
              <a:t>pc_iris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group=sample(x=c("a","b","c","d","e","f","g","h","</a:t>
            </a:r>
            <a:r>
              <a:rPr lang="en-US" dirty="0" err="1"/>
              <a:t>i</a:t>
            </a:r>
            <a:r>
              <a:rPr lang="en-US" dirty="0"/>
              <a:t>","j"),size=500,replace=T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plot(table(group))</a:t>
            </a:r>
          </a:p>
          <a:p>
            <a:endParaRPr lang="en-US" dirty="0"/>
          </a:p>
          <a:p>
            <a:r>
              <a:rPr lang="en-US" dirty="0" smtClean="0"/>
              <a:t>methods(plot)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/>
          <a:lstStyle/>
          <a:p>
            <a:r>
              <a:rPr lang="en-US" dirty="0" smtClean="0"/>
              <a:t>Simple plots, </a:t>
            </a:r>
            <a:r>
              <a:rPr lang="en-US" dirty="0" err="1" smtClean="0"/>
              <a:t>heatmaps</a:t>
            </a:r>
            <a:r>
              <a:rPr lang="en-US" dirty="0" smtClean="0"/>
              <a:t>, </a:t>
            </a:r>
            <a:r>
              <a:rPr lang="en-US" dirty="0" err="1" smtClean="0"/>
              <a:t>dendograms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</a:t>
            </a:r>
            <a:r>
              <a:rPr lang="en-US" dirty="0" err="1" smtClean="0"/>
              <a:t>Kiddle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Histogram – examine distribution of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121597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/>
              <a:t>(</a:t>
            </a:r>
            <a:r>
              <a:rPr lang="en-US" dirty="0" err="1"/>
              <a:t>iris$Petal.Width</a:t>
            </a:r>
            <a:r>
              <a:rPr lang="en-US" dirty="0"/>
              <a:t>)</a:t>
            </a:r>
          </a:p>
        </p:txBody>
      </p:sp>
      <p:pic>
        <p:nvPicPr>
          <p:cNvPr id="4" name="Picture 3" descr="pe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650009" cy="47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Boxplot – as shown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dirty="0" smtClean="0"/>
              <a:t>plot(</a:t>
            </a:r>
            <a:r>
              <a:rPr lang="en-US" dirty="0" err="1" smtClean="0"/>
              <a:t>iris$Species,iris$Petal.Width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4888109" cy="436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256490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&amp; numeric: boxplot</a:t>
            </a:r>
          </a:p>
          <a:p>
            <a:endParaRPr lang="en-US" dirty="0"/>
          </a:p>
          <a:p>
            <a:r>
              <a:rPr lang="en-US" dirty="0" smtClean="0"/>
              <a:t>What happens if you switch the order?  Try:</a:t>
            </a:r>
            <a:endParaRPr lang="en-US" dirty="0"/>
          </a:p>
          <a:p>
            <a:r>
              <a:rPr lang="en-US" dirty="0" smtClean="0"/>
              <a:t>plot(</a:t>
            </a:r>
            <a:r>
              <a:rPr lang="en-US" dirty="0" err="1"/>
              <a:t>iris$</a:t>
            </a:r>
            <a:r>
              <a:rPr lang="en-US" dirty="0" err="1" smtClean="0"/>
              <a:t>Petal.Width</a:t>
            </a:r>
            <a:r>
              <a:rPr lang="en-US" dirty="0" smtClean="0"/>
              <a:t>, </a:t>
            </a:r>
            <a:r>
              <a:rPr lang="en-US" dirty="0" err="1" smtClean="0"/>
              <a:t>iris</a:t>
            </a:r>
            <a:r>
              <a:rPr lang="en-US" dirty="0" err="1"/>
              <a:t>$</a:t>
            </a:r>
            <a:r>
              <a:rPr lang="en-US" dirty="0" err="1" smtClean="0"/>
              <a:t>Species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Beeswarm</a:t>
            </a:r>
            <a:r>
              <a:rPr lang="en-US" dirty="0" smtClean="0"/>
              <a:t> – boxplot equivalent showing 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44304"/>
          </a:xfrm>
        </p:spPr>
        <p:txBody>
          <a:bodyPr>
            <a:normAutofit/>
          </a:bodyPr>
          <a:lstStyle/>
          <a:p>
            <a:r>
              <a:rPr lang="en-US" dirty="0" err="1" smtClean="0"/>
              <a:t>install.packages</a:t>
            </a:r>
            <a:r>
              <a:rPr lang="en-US" dirty="0" smtClean="0"/>
              <a:t>('</a:t>
            </a:r>
            <a:r>
              <a:rPr lang="en-US" dirty="0" err="1" smtClean="0"/>
              <a:t>beeswarm</a:t>
            </a:r>
            <a:r>
              <a:rPr lang="en-US" dirty="0" smtClean="0"/>
              <a:t>')</a:t>
            </a:r>
          </a:p>
          <a:p>
            <a:r>
              <a:rPr lang="en-US" dirty="0" smtClean="0"/>
              <a:t>library('</a:t>
            </a:r>
            <a:r>
              <a:rPr lang="en-US" dirty="0" err="1" smtClean="0"/>
              <a:t>beeswarm</a:t>
            </a:r>
            <a:r>
              <a:rPr lang="en-US" dirty="0" smtClean="0"/>
              <a:t>')</a:t>
            </a:r>
          </a:p>
          <a:p>
            <a:r>
              <a:rPr lang="en-US" dirty="0" err="1" smtClean="0"/>
              <a:t>beeswarm</a:t>
            </a:r>
            <a:r>
              <a:rPr lang="en-US" dirty="0"/>
              <a:t>(</a:t>
            </a:r>
            <a:r>
              <a:rPr lang="en-US" dirty="0" err="1"/>
              <a:t>Petal.Width~Species,data</a:t>
            </a:r>
            <a:r>
              <a:rPr lang="en-US" dirty="0"/>
              <a:t>=iris)</a:t>
            </a:r>
          </a:p>
        </p:txBody>
      </p:sp>
      <p:pic>
        <p:nvPicPr>
          <p:cNvPr id="5" name="Picture 4" descr="beeswar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5449"/>
            <a:ext cx="3477644" cy="3502551"/>
          </a:xfrm>
          <a:prstGeom prst="rect">
            <a:avLst/>
          </a:prstGeom>
        </p:spPr>
      </p:pic>
      <p:pic>
        <p:nvPicPr>
          <p:cNvPr id="4" name="Picture 3" descr="petal_b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3491879" cy="3214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4108594" y="48285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erarchical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99" y="2424058"/>
            <a:ext cx="4260526" cy="4433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clustering – 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8920"/>
          </a:xfrm>
        </p:spPr>
        <p:txBody>
          <a:bodyPr>
            <a:normAutofit/>
          </a:bodyPr>
          <a:lstStyle/>
          <a:p>
            <a:r>
              <a:rPr lang="en-US" dirty="0" smtClean="0"/>
              <a:t>plot(</a:t>
            </a:r>
            <a:r>
              <a:rPr lang="en-US" dirty="0" err="1" smtClean="0"/>
              <a:t>hclust</a:t>
            </a:r>
            <a:r>
              <a:rPr lang="en-US" dirty="0" smtClean="0"/>
              <a:t>(</a:t>
            </a:r>
            <a:r>
              <a:rPr lang="en-US" dirty="0" err="1" smtClean="0"/>
              <a:t>dist</a:t>
            </a:r>
            <a:r>
              <a:rPr lang="en-US" dirty="0" smtClean="0"/>
              <a:t>(t(iris[,1:4]))),</a:t>
            </a:r>
          </a:p>
          <a:p>
            <a:pPr marL="0" indent="0">
              <a:buNone/>
            </a:pPr>
            <a:r>
              <a:rPr lang="en-US" dirty="0" err="1" smtClean="0"/>
              <a:t>xlab</a:t>
            </a:r>
            <a:r>
              <a:rPr lang="en-US" dirty="0" smtClean="0"/>
              <a:t>="Iris characteristics",</a:t>
            </a:r>
          </a:p>
          <a:p>
            <a:pPr marL="0" indent="0">
              <a:buNone/>
            </a:pPr>
            <a:r>
              <a:rPr lang="en-US" dirty="0" err="1" smtClean="0"/>
              <a:t>ylab</a:t>
            </a:r>
            <a:r>
              <a:rPr lang="en-US" dirty="0" smtClean="0"/>
              <a:t>="Distance")</a:t>
            </a:r>
          </a:p>
          <a:p>
            <a:r>
              <a:rPr lang="en-US" dirty="0" smtClean="0"/>
              <a:t>What is each function</a:t>
            </a:r>
          </a:p>
          <a:p>
            <a:pPr marL="0" indent="0">
              <a:buNone/>
            </a:pPr>
            <a:r>
              <a:rPr lang="en-US" dirty="0" smtClean="0"/>
              <a:t>doing?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earchrica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55" y="2218243"/>
            <a:ext cx="4419306" cy="4529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clustering – 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plot(</a:t>
            </a:r>
            <a:r>
              <a:rPr lang="en-US" dirty="0" err="1"/>
              <a:t>hclust</a:t>
            </a:r>
            <a:r>
              <a:rPr lang="en-US" dirty="0"/>
              <a:t>(</a:t>
            </a:r>
            <a:r>
              <a:rPr lang="en-US" dirty="0" err="1"/>
              <a:t>as.dist</a:t>
            </a:r>
            <a:r>
              <a:rPr lang="en-US" dirty="0"/>
              <a:t>(1-cor(iris[,1:4]))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r>
              <a:rPr lang="en-US" dirty="0" err="1" smtClean="0"/>
              <a:t>xlab</a:t>
            </a:r>
            <a:r>
              <a:rPr lang="en-US" dirty="0" smtClean="0"/>
              <a:t>="Iris characteristics",</a:t>
            </a:r>
          </a:p>
          <a:p>
            <a:pPr marL="0" indent="0">
              <a:buNone/>
            </a:pPr>
            <a:r>
              <a:rPr lang="en-US" dirty="0" err="1" smtClean="0"/>
              <a:t>ylab</a:t>
            </a:r>
            <a:r>
              <a:rPr lang="en-US" dirty="0" smtClean="0"/>
              <a:t>="1-correlation")</a:t>
            </a:r>
          </a:p>
          <a:p>
            <a:r>
              <a:rPr lang="en-US" dirty="0" smtClean="0"/>
              <a:t>What is each function </a:t>
            </a:r>
          </a:p>
          <a:p>
            <a:pPr marL="0" indent="0">
              <a:buNone/>
            </a:pPr>
            <a:r>
              <a:rPr lang="en-US" dirty="0" smtClean="0"/>
              <a:t>doing?</a:t>
            </a:r>
          </a:p>
          <a:p>
            <a:r>
              <a:rPr lang="en-US" dirty="0" smtClean="0"/>
              <a:t>Why is this result </a:t>
            </a:r>
          </a:p>
          <a:p>
            <a:pPr marL="0" indent="0">
              <a:buNone/>
            </a:pPr>
            <a:r>
              <a:rPr lang="en-US" dirty="0" smtClean="0"/>
              <a:t>different to the last?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</a:t>
            </a:r>
            <a:r>
              <a:rPr lang="en-US" dirty="0" err="1" smtClean="0"/>
              <a:t>heatmaps</a:t>
            </a:r>
            <a:r>
              <a:rPr lang="en-US" dirty="0" smtClean="0"/>
              <a:t> with Heatmap.2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303" y="2026678"/>
            <a:ext cx="3634971" cy="270248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at:</a:t>
            </a:r>
          </a:p>
          <a:p>
            <a:pPr marL="0" indent="0">
              <a:buNone/>
            </a:pPr>
            <a:r>
              <a:rPr lang="en-US" dirty="0" smtClean="0"/>
              <a:t>www2.warwick.ac.uk/</a:t>
            </a:r>
            <a:r>
              <a:rPr lang="en-US" dirty="0" err="1" smtClean="0"/>
              <a:t>fac</a:t>
            </a:r>
            <a:r>
              <a:rPr lang="en-US" dirty="0" smtClean="0"/>
              <a:t>/</a:t>
            </a:r>
            <a:r>
              <a:rPr lang="en-US" dirty="0" err="1" smtClean="0"/>
              <a:t>sci</a:t>
            </a:r>
            <a:r>
              <a:rPr lang="en-US" dirty="0" smtClean="0"/>
              <a:t>/</a:t>
            </a:r>
            <a:r>
              <a:rPr lang="en-US" dirty="0" err="1" smtClean="0"/>
              <a:t>moac</a:t>
            </a:r>
            <a:r>
              <a:rPr lang="en-US" dirty="0" smtClean="0"/>
              <a:t>/people/students/</a:t>
            </a:r>
            <a:r>
              <a:rPr lang="en-US" dirty="0" err="1" smtClean="0"/>
              <a:t>peter_cock</a:t>
            </a:r>
            <a:r>
              <a:rPr lang="en-US" dirty="0" smtClean="0"/>
              <a:t>/r/</a:t>
            </a:r>
            <a:r>
              <a:rPr lang="en-US" dirty="0" err="1" smtClean="0"/>
              <a:t>heatmap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 descr="scaled_color_k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696"/>
            <a:ext cx="5279303" cy="52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Brief review of required R knowledge</a:t>
            </a:r>
          </a:p>
          <a:p>
            <a:r>
              <a:rPr lang="en-US" dirty="0" smtClean="0"/>
              <a:t>The basics - plot()</a:t>
            </a:r>
          </a:p>
          <a:p>
            <a:r>
              <a:rPr lang="en-US" dirty="0" smtClean="0"/>
              <a:t>More simple plots – histograms, boxplots, plotting data points</a:t>
            </a:r>
          </a:p>
          <a:p>
            <a:r>
              <a:rPr lang="en-US" dirty="0" err="1" smtClean="0"/>
              <a:t>Heatmaps</a:t>
            </a:r>
            <a:r>
              <a:rPr lang="en-US" dirty="0" smtClean="0"/>
              <a:t>, </a:t>
            </a:r>
            <a:r>
              <a:rPr lang="en-US" dirty="0" err="1" smtClean="0"/>
              <a:t>dendograms</a:t>
            </a:r>
            <a:r>
              <a:rPr lang="en-US" dirty="0" smtClean="0"/>
              <a:t>/clustering</a:t>
            </a:r>
          </a:p>
          <a:p>
            <a:r>
              <a:rPr lang="en-US" dirty="0" smtClean="0"/>
              <a:t>Forest plots, density plots, plotting lines (best fit, </a:t>
            </a:r>
            <a:r>
              <a:rPr lang="en-US" dirty="0" err="1" smtClean="0"/>
              <a:t>lowess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Formatting and exporting</a:t>
            </a:r>
          </a:p>
          <a:p>
            <a:r>
              <a:rPr lang="en-US" dirty="0" smtClean="0"/>
              <a:t>Useful GWAS plots (Manhattan, QQ plots)</a:t>
            </a:r>
          </a:p>
          <a:p>
            <a:r>
              <a:rPr lang="en-US" dirty="0" smtClean="0"/>
              <a:t>Interactive plots, '</a:t>
            </a:r>
            <a:r>
              <a:rPr lang="en-US" dirty="0" err="1" smtClean="0"/>
              <a:t>playwith</a:t>
            </a:r>
            <a:r>
              <a:rPr lang="en-US" dirty="0" smtClean="0"/>
              <a:t>' package (plotting interface)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Forest plots, </a:t>
            </a:r>
            <a:r>
              <a:rPr lang="en-US" dirty="0"/>
              <a:t>d</a:t>
            </a:r>
            <a:r>
              <a:rPr lang="en-US" dirty="0" smtClean="0"/>
              <a:t>ensity plots, adding lines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Amos </a:t>
            </a:r>
            <a:r>
              <a:rPr lang="en-US" dirty="0" err="1" smtClean="0"/>
              <a:t>Folarin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Plot (</a:t>
            </a:r>
            <a:r>
              <a:rPr lang="en-GB" dirty="0" err="1" smtClean="0"/>
              <a:t>metafor</a:t>
            </a:r>
            <a:r>
              <a:rPr lang="en-GB" dirty="0" smtClean="0"/>
              <a:t> package)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Forest Plot is a visualisation meta-analysis effect sizes. The </a:t>
            </a:r>
            <a:r>
              <a:rPr lang="en-GB" sz="1600" dirty="0" err="1" smtClean="0"/>
              <a:t>metafor</a:t>
            </a:r>
            <a:r>
              <a:rPr lang="en-GB" sz="1600" dirty="0" smtClean="0"/>
              <a:t> package allows you to calculate Effect Sizes and then fit fixed-</a:t>
            </a:r>
            <a:r>
              <a:rPr lang="en-GB" sz="1600" dirty="0"/>
              <a:t>, random-, and mixed-effects </a:t>
            </a:r>
            <a:r>
              <a:rPr lang="en-GB" sz="1600" dirty="0" smtClean="0"/>
              <a:t>models to these Effect Sizes. (see help page: ?’</a:t>
            </a:r>
            <a:r>
              <a:rPr lang="en-GB" sz="1600" dirty="0" err="1" smtClean="0"/>
              <a:t>metafor</a:t>
            </a:r>
            <a:r>
              <a:rPr lang="en-GB" sz="1600" dirty="0" smtClean="0"/>
              <a:t>-package’)</a:t>
            </a:r>
          </a:p>
          <a:p>
            <a:endParaRPr lang="en-GB" sz="1600" dirty="0" smtClean="0"/>
          </a:p>
          <a:p>
            <a:r>
              <a:rPr lang="en-GB" sz="1600" dirty="0"/>
              <a:t>For fixed- and random-effects models (i.e., for models </a:t>
            </a:r>
            <a:r>
              <a:rPr lang="en-GB" sz="1600" dirty="0" smtClean="0"/>
              <a:t>without moderators</a:t>
            </a:r>
            <a:r>
              <a:rPr lang="en-GB" sz="1600" dirty="0"/>
              <a:t>), a polygon is added to the bottom of the forest plot</a:t>
            </a:r>
            <a:r>
              <a:rPr lang="en-GB" sz="1600" dirty="0" smtClean="0"/>
              <a:t>, showing </a:t>
            </a:r>
            <a:r>
              <a:rPr lang="en-GB" sz="1600" dirty="0"/>
              <a:t>the summary estimate based on the model (with the </a:t>
            </a:r>
            <a:r>
              <a:rPr lang="en-GB" sz="1600" dirty="0" smtClean="0"/>
              <a:t>outer edges </a:t>
            </a:r>
            <a:r>
              <a:rPr lang="en-GB" sz="1600" dirty="0"/>
              <a:t>of the polygon indicating the confidence interval limits</a:t>
            </a:r>
            <a:r>
              <a:rPr lang="en-GB" sz="1600" dirty="0" smtClean="0"/>
              <a:t>).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4" b="5420"/>
          <a:stretch/>
        </p:blipFill>
        <p:spPr>
          <a:xfrm>
            <a:off x="761999" y="3587436"/>
            <a:ext cx="4186237" cy="304196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3" idx="1"/>
          </p:cNvCxnSpPr>
          <p:nvPr/>
        </p:nvCxnSpPr>
        <p:spPr>
          <a:xfrm flipH="1">
            <a:off x="2743200" y="4412995"/>
            <a:ext cx="2838519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1719" y="415138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Effect Size, + Confidence Intervals, for single study</a:t>
            </a:r>
            <a:endParaRPr lang="en-GB" sz="1400" dirty="0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2971800" y="5805937"/>
            <a:ext cx="2631044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2844" y="5436605"/>
            <a:ext cx="3236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Effect Size (diamond-centre), + Confidence Intervals (diamond-horizontal), for Meta-analysis</a:t>
            </a:r>
            <a:endParaRPr lang="en-GB" sz="1400" dirty="0"/>
          </a:p>
        </p:txBody>
      </p:sp>
      <p:sp>
        <p:nvSpPr>
          <p:cNvPr id="19" name="Rectangle 18"/>
          <p:cNvSpPr/>
          <p:nvPr/>
        </p:nvSpPr>
        <p:spPr>
          <a:xfrm>
            <a:off x="5099364" y="3419058"/>
            <a:ext cx="358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 </a:t>
            </a:r>
            <a:r>
              <a:rPr lang="en-GB" sz="1400" dirty="0"/>
              <a:t>dotted </a:t>
            </a:r>
            <a:r>
              <a:rPr lang="en-GB" sz="1400" dirty="0" smtClean="0"/>
              <a:t>line </a:t>
            </a:r>
            <a:r>
              <a:rPr lang="en-GB" sz="1400" dirty="0"/>
              <a:t>indicates the (approximate) bounds of the credibility </a:t>
            </a:r>
            <a:r>
              <a:rPr lang="en-GB" sz="1400" dirty="0" smtClean="0"/>
              <a:t>interval</a:t>
            </a:r>
            <a:endParaRPr lang="en-GB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356833" y="3651032"/>
            <a:ext cx="1748567" cy="850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Plot (</a:t>
            </a:r>
            <a:r>
              <a:rPr lang="en-GB" dirty="0" err="1"/>
              <a:t>metafor</a:t>
            </a:r>
            <a:r>
              <a:rPr lang="en-GB" dirty="0"/>
              <a:t> package)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06042"/>
              </p:ext>
            </p:extLst>
          </p:nvPr>
        </p:nvGraphicFramePr>
        <p:xfrm>
          <a:off x="508534" y="2209800"/>
          <a:ext cx="611822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5381829" imgH="2142946" progId="Excel.Sheet.12">
                  <p:embed/>
                </p:oleObj>
              </mc:Choice>
              <mc:Fallback>
                <p:oleObj name="Worksheet" r:id="rId3" imgW="5381829" imgH="214294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34" y="2209800"/>
                        <a:ext cx="6118225" cy="243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2962" y="4799737"/>
            <a:ext cx="6618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 </a:t>
            </a:r>
            <a:r>
              <a:rPr lang="en-GB" sz="1200" dirty="0" smtClean="0"/>
              <a:t>      *</a:t>
            </a:r>
            <a:r>
              <a:rPr lang="en-GB" sz="1200" dirty="0"/>
              <a:t>trial*   ‘numeric’    trial number                                                                 </a:t>
            </a:r>
          </a:p>
          <a:p>
            <a:r>
              <a:rPr lang="en-GB" sz="1200" dirty="0"/>
              <a:t>       *author*  ‘character’  author(s)                                                                    </a:t>
            </a:r>
          </a:p>
          <a:p>
            <a:r>
              <a:rPr lang="en-GB" sz="1200" dirty="0"/>
              <a:t>       *year*    ‘numeric’    publication year                                                             </a:t>
            </a:r>
          </a:p>
          <a:p>
            <a:r>
              <a:rPr lang="en-GB" sz="1200" dirty="0"/>
              <a:t>       *</a:t>
            </a:r>
            <a:r>
              <a:rPr lang="en-GB" sz="1200" dirty="0" err="1"/>
              <a:t>tpos</a:t>
            </a:r>
            <a:r>
              <a:rPr lang="en-GB" sz="1200" dirty="0"/>
              <a:t>*    ‘numeric’    number of TB </a:t>
            </a:r>
            <a:r>
              <a:rPr lang="en-GB" sz="1200" b="1" dirty="0"/>
              <a:t>positive</a:t>
            </a:r>
            <a:r>
              <a:rPr lang="en-GB" sz="1200" dirty="0"/>
              <a:t> cases in the </a:t>
            </a:r>
            <a:r>
              <a:rPr lang="en-GB" sz="1200" b="1" dirty="0"/>
              <a:t>treated</a:t>
            </a:r>
            <a:r>
              <a:rPr lang="en-GB" sz="1200" dirty="0"/>
              <a:t> (</a:t>
            </a:r>
            <a:r>
              <a:rPr lang="en-GB" sz="1200" b="1" dirty="0"/>
              <a:t>vaccinated</a:t>
            </a:r>
            <a:r>
              <a:rPr lang="en-GB" sz="1200" dirty="0"/>
              <a:t>) group                </a:t>
            </a:r>
          </a:p>
          <a:p>
            <a:r>
              <a:rPr lang="en-GB" sz="1200" dirty="0"/>
              <a:t>       *</a:t>
            </a:r>
            <a:r>
              <a:rPr lang="en-GB" sz="1200" dirty="0" err="1"/>
              <a:t>tneg</a:t>
            </a:r>
            <a:r>
              <a:rPr lang="en-GB" sz="1200" dirty="0"/>
              <a:t>*    ‘numeric’    number of TB </a:t>
            </a:r>
            <a:r>
              <a:rPr lang="en-GB" sz="1200" b="1" dirty="0"/>
              <a:t>negative</a:t>
            </a:r>
            <a:r>
              <a:rPr lang="en-GB" sz="1200" dirty="0"/>
              <a:t> cases in the </a:t>
            </a:r>
            <a:r>
              <a:rPr lang="en-GB" sz="1200" b="1" dirty="0"/>
              <a:t>treated</a:t>
            </a:r>
            <a:r>
              <a:rPr lang="en-GB" sz="1200" dirty="0"/>
              <a:t> (</a:t>
            </a:r>
            <a:r>
              <a:rPr lang="en-GB" sz="1200" b="1" dirty="0"/>
              <a:t>vaccinated</a:t>
            </a:r>
            <a:r>
              <a:rPr lang="en-GB" sz="1200" dirty="0"/>
              <a:t>) group                </a:t>
            </a:r>
          </a:p>
          <a:p>
            <a:r>
              <a:rPr lang="en-GB" sz="1200" dirty="0"/>
              <a:t>       *</a:t>
            </a:r>
            <a:r>
              <a:rPr lang="en-GB" sz="1200" dirty="0" err="1"/>
              <a:t>cpos</a:t>
            </a:r>
            <a:r>
              <a:rPr lang="en-GB" sz="1200" dirty="0"/>
              <a:t>*    ‘numeric’    number of TB </a:t>
            </a:r>
            <a:r>
              <a:rPr lang="en-GB" sz="1200" b="1" dirty="0"/>
              <a:t>positive</a:t>
            </a:r>
            <a:r>
              <a:rPr lang="en-GB" sz="1200" dirty="0"/>
              <a:t> cases in the </a:t>
            </a:r>
            <a:r>
              <a:rPr lang="en-GB" sz="1200" b="1" dirty="0"/>
              <a:t>control</a:t>
            </a:r>
            <a:r>
              <a:rPr lang="en-GB" sz="1200" dirty="0"/>
              <a:t> (</a:t>
            </a:r>
            <a:r>
              <a:rPr lang="en-GB" sz="1200" b="1" dirty="0"/>
              <a:t>non-vaccinated</a:t>
            </a:r>
            <a:r>
              <a:rPr lang="en-GB" sz="1200" dirty="0"/>
              <a:t>) group            </a:t>
            </a:r>
          </a:p>
          <a:p>
            <a:r>
              <a:rPr lang="en-GB" sz="1200" dirty="0"/>
              <a:t>       *</a:t>
            </a:r>
            <a:r>
              <a:rPr lang="en-GB" sz="1200" dirty="0" err="1"/>
              <a:t>cneg</a:t>
            </a:r>
            <a:r>
              <a:rPr lang="en-GB" sz="1200" dirty="0"/>
              <a:t>*    ‘numeric’    number of TB </a:t>
            </a:r>
            <a:r>
              <a:rPr lang="en-GB" sz="1200" b="1" dirty="0"/>
              <a:t>negative</a:t>
            </a:r>
            <a:r>
              <a:rPr lang="en-GB" sz="1200" dirty="0"/>
              <a:t> cases in the </a:t>
            </a:r>
            <a:r>
              <a:rPr lang="en-GB" sz="1200" b="1" dirty="0"/>
              <a:t>control</a:t>
            </a:r>
            <a:r>
              <a:rPr lang="en-GB" sz="1200" dirty="0"/>
              <a:t> (</a:t>
            </a:r>
            <a:r>
              <a:rPr lang="en-GB" sz="1200" b="1" dirty="0"/>
              <a:t>non-vaccinated</a:t>
            </a:r>
            <a:r>
              <a:rPr lang="en-GB" sz="1200" dirty="0"/>
              <a:t>) group            </a:t>
            </a:r>
          </a:p>
          <a:p>
            <a:r>
              <a:rPr lang="en-GB" sz="1200" dirty="0"/>
              <a:t>       *</a:t>
            </a:r>
            <a:r>
              <a:rPr lang="en-GB" sz="1200" dirty="0" err="1"/>
              <a:t>ablat</a:t>
            </a:r>
            <a:r>
              <a:rPr lang="en-GB" sz="1200" dirty="0"/>
              <a:t>*   ‘numeric’    </a:t>
            </a:r>
            <a:r>
              <a:rPr lang="en-GB" sz="1200" b="1" dirty="0"/>
              <a:t>absolute</a:t>
            </a:r>
            <a:r>
              <a:rPr lang="en-GB" sz="1200" dirty="0"/>
              <a:t> </a:t>
            </a:r>
            <a:r>
              <a:rPr lang="en-GB" sz="1200" b="1" dirty="0"/>
              <a:t>latitude</a:t>
            </a:r>
            <a:r>
              <a:rPr lang="en-GB" sz="1200" dirty="0"/>
              <a:t> of the study location (in degrees)                         </a:t>
            </a:r>
          </a:p>
          <a:p>
            <a:r>
              <a:rPr lang="en-GB" sz="1200" dirty="0"/>
              <a:t>       *</a:t>
            </a:r>
            <a:r>
              <a:rPr lang="en-GB" sz="1200" dirty="0" err="1"/>
              <a:t>alloc</a:t>
            </a:r>
            <a:r>
              <a:rPr lang="en-GB" sz="1200" dirty="0"/>
              <a:t>*   ‘character’  method of treatment allocation (</a:t>
            </a:r>
            <a:r>
              <a:rPr lang="en-GB" sz="1200" b="1" dirty="0"/>
              <a:t>random</a:t>
            </a:r>
            <a:r>
              <a:rPr lang="en-GB" sz="1200" dirty="0"/>
              <a:t>, </a:t>
            </a:r>
            <a:r>
              <a:rPr lang="en-GB" sz="1200" b="1" dirty="0"/>
              <a:t>alternate</a:t>
            </a:r>
            <a:r>
              <a:rPr lang="en-GB" sz="1200" dirty="0"/>
              <a:t>, or </a:t>
            </a:r>
            <a:r>
              <a:rPr lang="en-GB" sz="1200" b="1" dirty="0"/>
              <a:t>systematic</a:t>
            </a:r>
            <a:r>
              <a:rPr lang="en-GB" sz="1200" dirty="0"/>
              <a:t> assignment)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962" y="1154871"/>
            <a:ext cx="87524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We’ll use the example </a:t>
            </a:r>
            <a:r>
              <a:rPr lang="en-GB" dirty="0" smtClean="0">
                <a:solidFill>
                  <a:prstClr val="black"/>
                </a:solidFill>
              </a:rPr>
              <a:t>dataset </a:t>
            </a:r>
            <a:r>
              <a:rPr lang="en-GB" b="1" dirty="0" err="1" smtClean="0">
                <a:solidFill>
                  <a:prstClr val="black"/>
                </a:solidFill>
              </a:rPr>
              <a:t>dat.bcg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with the package “</a:t>
            </a:r>
            <a:r>
              <a:rPr lang="en-GB" b="1" dirty="0" err="1">
                <a:solidFill>
                  <a:prstClr val="black"/>
                </a:solidFill>
              </a:rPr>
              <a:t>metafor</a:t>
            </a:r>
            <a:r>
              <a:rPr lang="en-GB" dirty="0">
                <a:solidFill>
                  <a:prstClr val="black"/>
                </a:solidFill>
              </a:rPr>
              <a:t>”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b="1" dirty="0" err="1">
                <a:solidFill>
                  <a:prstClr val="black"/>
                </a:solidFill>
              </a:rPr>
              <a:t>dat.bcg</a:t>
            </a:r>
            <a:r>
              <a:rPr lang="en-GB" dirty="0">
                <a:solidFill>
                  <a:prstClr val="black"/>
                </a:solidFill>
              </a:rPr>
              <a:t>: Is the results from 13 studies examining the effectiveness of the Bacillus </a:t>
            </a:r>
            <a:r>
              <a:rPr lang="en-GB" dirty="0" err="1">
                <a:solidFill>
                  <a:prstClr val="black"/>
                </a:solidFill>
              </a:rPr>
              <a:t>Calmette</a:t>
            </a:r>
            <a:r>
              <a:rPr lang="en-GB" dirty="0">
                <a:solidFill>
                  <a:prstClr val="black"/>
                </a:solidFill>
              </a:rPr>
              <a:t>-Guerin (BCG) vaccine for preventing tuberculosis.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943600" y="5396299"/>
            <a:ext cx="381000" cy="8382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Box 8"/>
          <p:cNvSpPr txBox="1"/>
          <p:nvPr/>
        </p:nvSpPr>
        <p:spPr>
          <a:xfrm>
            <a:off x="6962115" y="497332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2x2 table frequencies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6904"/>
              </p:ext>
            </p:extLst>
          </p:nvPr>
        </p:nvGraphicFramePr>
        <p:xfrm>
          <a:off x="6858000" y="5298441"/>
          <a:ext cx="1981200" cy="116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4205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Positive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Negative</a:t>
                      </a:r>
                      <a:endParaRPr lang="en-GB" sz="1000" dirty="0"/>
                    </a:p>
                  </a:txBody>
                  <a:tcPr/>
                </a:tc>
              </a:tr>
              <a:tr h="342053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Treated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Tpos</a:t>
                      </a:r>
                      <a:endParaRPr lang="en-GB" sz="1050" dirty="0" smtClean="0"/>
                    </a:p>
                    <a:p>
                      <a:r>
                        <a:rPr lang="en-GB" sz="1050" dirty="0" smtClean="0"/>
                        <a:t>(</a:t>
                      </a:r>
                      <a:r>
                        <a:rPr lang="en-GB" sz="1050" dirty="0" err="1" smtClean="0"/>
                        <a:t>ai</a:t>
                      </a:r>
                      <a:r>
                        <a:rPr lang="en-GB" sz="1050" dirty="0" smtClean="0"/>
                        <a:t>)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Tneg</a:t>
                      </a:r>
                      <a:endParaRPr lang="en-GB" sz="1050" dirty="0" smtClean="0"/>
                    </a:p>
                    <a:p>
                      <a:r>
                        <a:rPr lang="en-GB" sz="1050" dirty="0" smtClean="0"/>
                        <a:t>(bi)</a:t>
                      </a:r>
                      <a:endParaRPr lang="en-GB" sz="1050" dirty="0"/>
                    </a:p>
                  </a:txBody>
                  <a:tcPr/>
                </a:tc>
              </a:tr>
              <a:tr h="342053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Control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Cpos</a:t>
                      </a:r>
                      <a:endParaRPr lang="en-GB" sz="1050" dirty="0" smtClean="0"/>
                    </a:p>
                    <a:p>
                      <a:r>
                        <a:rPr lang="en-GB" sz="1050" dirty="0" smtClean="0"/>
                        <a:t>(ci)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Cneg</a:t>
                      </a:r>
                      <a:endParaRPr lang="en-GB" sz="1050" dirty="0" smtClean="0"/>
                    </a:p>
                    <a:p>
                      <a:r>
                        <a:rPr lang="en-GB" sz="1050" dirty="0" smtClean="0"/>
                        <a:t>(di)</a:t>
                      </a:r>
                      <a:endParaRPr lang="en-GB" sz="105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>
            <a:stCxn id="8" idx="1"/>
            <a:endCxn id="10" idx="1"/>
          </p:cNvCxnSpPr>
          <p:nvPr/>
        </p:nvCxnSpPr>
        <p:spPr>
          <a:xfrm>
            <a:off x="6324600" y="5815399"/>
            <a:ext cx="533400" cy="655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Plot (</a:t>
            </a:r>
            <a:r>
              <a:rPr lang="en-GB" dirty="0" err="1"/>
              <a:t>metafor</a:t>
            </a:r>
            <a:r>
              <a:rPr lang="en-GB" dirty="0"/>
              <a:t> package)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/>
              <a:t>### </a:t>
            </a:r>
            <a:r>
              <a:rPr lang="en-GB" dirty="0"/>
              <a:t>load BCG vaccine data</a:t>
            </a: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data(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dat.bcg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300" dirty="0" smtClean="0"/>
              <a:t># As </a:t>
            </a:r>
            <a:r>
              <a:rPr lang="en-GB" sz="3300" dirty="0"/>
              <a:t>a minimum, we need to provide a measure of </a:t>
            </a:r>
            <a:r>
              <a:rPr lang="en-GB" sz="3300" b="1" dirty="0"/>
              <a:t>Effect </a:t>
            </a:r>
            <a:r>
              <a:rPr lang="en-GB" sz="3300" b="1" dirty="0" smtClean="0"/>
              <a:t>Size </a:t>
            </a:r>
            <a:r>
              <a:rPr lang="en-GB" sz="3300" dirty="0" smtClean="0"/>
              <a:t>( </a:t>
            </a:r>
            <a:r>
              <a:rPr lang="en-GB" sz="3300" dirty="0" err="1" smtClean="0"/>
              <a:t>e.g.‘"</a:t>
            </a:r>
            <a:r>
              <a:rPr lang="en-GB" sz="3300" b="1" dirty="0" err="1"/>
              <a:t>RR</a:t>
            </a:r>
            <a:r>
              <a:rPr lang="en-GB" sz="3300" dirty="0"/>
              <a:t>"’ </a:t>
            </a:r>
            <a:r>
              <a:rPr lang="en-GB" sz="3300" dirty="0" smtClean="0"/>
              <a:t>log </a:t>
            </a:r>
            <a:r>
              <a:rPr lang="en-GB" sz="3300" dirty="0"/>
              <a:t>relative </a:t>
            </a:r>
            <a:r>
              <a:rPr lang="en-GB" sz="3300" dirty="0" smtClean="0"/>
              <a:t>risk, </a:t>
            </a:r>
            <a:r>
              <a:rPr lang="en-GB" sz="3300" dirty="0"/>
              <a:t>‘"</a:t>
            </a:r>
            <a:r>
              <a:rPr lang="en-GB" sz="3300" b="1" dirty="0"/>
              <a:t>OR</a:t>
            </a:r>
            <a:r>
              <a:rPr lang="en-GB" sz="3300" dirty="0"/>
              <a:t>"’ </a:t>
            </a:r>
            <a:r>
              <a:rPr lang="en-GB" sz="3300" dirty="0" smtClean="0"/>
              <a:t>log </a:t>
            </a:r>
            <a:r>
              <a:rPr lang="en-GB" sz="3300" dirty="0"/>
              <a:t>odds </a:t>
            </a:r>
            <a:r>
              <a:rPr lang="en-GB" sz="3300" dirty="0" smtClean="0"/>
              <a:t>ratio, </a:t>
            </a:r>
            <a:r>
              <a:rPr lang="en-GB" sz="3300" dirty="0" err="1" smtClean="0"/>
              <a:t>etc</a:t>
            </a:r>
            <a:r>
              <a:rPr lang="en-GB" sz="3300" dirty="0" smtClean="0"/>
              <a:t>) </a:t>
            </a:r>
            <a:r>
              <a:rPr lang="en-GB" sz="3300" dirty="0"/>
              <a:t>and some </a:t>
            </a:r>
            <a:r>
              <a:rPr lang="en-GB" sz="3300" b="1" dirty="0"/>
              <a:t>Variance Measure.</a:t>
            </a:r>
            <a:r>
              <a:rPr lang="en-GB" sz="3300" dirty="0"/>
              <a:t> This can generally be provided with the </a:t>
            </a:r>
            <a:r>
              <a:rPr lang="en-GB" sz="3300" dirty="0" err="1"/>
              <a:t>escalc</a:t>
            </a:r>
            <a:r>
              <a:rPr lang="en-GB" sz="3300" dirty="0"/>
              <a:t>(…) function</a:t>
            </a:r>
            <a:r>
              <a:rPr lang="en-GB" sz="33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### </a:t>
            </a:r>
            <a:r>
              <a:rPr lang="en-GB" dirty="0"/>
              <a:t>calculate log relative risks and corresponding sampling variances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dat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escalc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measure="RR"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ai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tpos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bi=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tneg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ci=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cpos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di=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cneg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data=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dat.bcg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/>
              <a:t>   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### </a:t>
            </a:r>
            <a:r>
              <a:rPr lang="en-GB" dirty="0"/>
              <a:t>default forest plot of the observed log relative risks </a:t>
            </a:r>
            <a:r>
              <a:rPr lang="en-GB" dirty="0" smtClean="0"/>
              <a:t>(is effectively </a:t>
            </a:r>
            <a:r>
              <a:rPr lang="en-GB" dirty="0" err="1" smtClean="0"/>
              <a:t>rma</a:t>
            </a:r>
            <a:r>
              <a:rPr lang="en-GB" dirty="0" smtClean="0"/>
              <a:t>(</a:t>
            </a:r>
            <a:r>
              <a:rPr lang="en-GB" dirty="0" err="1" smtClean="0"/>
              <a:t>yi</a:t>
            </a:r>
            <a:r>
              <a:rPr lang="en-GB" dirty="0"/>
              <a:t>, vi, method="FE"))</a:t>
            </a: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     x11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forest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dat$yi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vi=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dat$vi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 smtClean="0"/>
              <a:t>  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### </a:t>
            </a:r>
            <a:r>
              <a:rPr lang="en-GB" dirty="0"/>
              <a:t>forest plot of the observed relative </a:t>
            </a:r>
            <a:r>
              <a:rPr lang="en-GB" dirty="0" smtClean="0"/>
              <a:t>risks – with some embellishment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x11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forest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dat$yi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dat$vi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slab=paste(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dat$author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dat$year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sep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=", "),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transf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alim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=c(0,2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), steps=5,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xlim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=c(-2,3.5),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refline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=1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Plot (</a:t>
            </a:r>
            <a:r>
              <a:rPr lang="en-GB" dirty="0" err="1"/>
              <a:t>metafor</a:t>
            </a:r>
            <a:r>
              <a:rPr lang="en-GB" dirty="0"/>
              <a:t> package)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300" dirty="0" smtClean="0"/>
              <a:t>### Function </a:t>
            </a:r>
            <a:r>
              <a:rPr lang="en-GB" sz="1300" dirty="0"/>
              <a:t>to fit the meta-analytic fixed- and random-effects </a:t>
            </a:r>
            <a:r>
              <a:rPr lang="en-GB" sz="1300" dirty="0" smtClean="0"/>
              <a:t>models with </a:t>
            </a:r>
            <a:r>
              <a:rPr lang="en-GB" sz="1300" dirty="0"/>
              <a:t>or without moderators via the linear (mixed-effects) model.</a:t>
            </a:r>
            <a:endParaRPr lang="en-GB" sz="1300" dirty="0" smtClean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 smtClean="0"/>
              <a:t>### random-effects </a:t>
            </a:r>
            <a:r>
              <a:rPr lang="en-GB" sz="1300" dirty="0"/>
              <a:t>model (method="REML" is default, so technically not needed)</a:t>
            </a:r>
          </a:p>
          <a:p>
            <a:pPr marL="0" indent="0">
              <a:buNone/>
            </a:pP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x11()</a:t>
            </a:r>
          </a:p>
          <a:p>
            <a:pPr marL="0" indent="0">
              <a:buNone/>
            </a:pP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res &lt;-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rma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yi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vi, data=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dat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method="REML")</a:t>
            </a:r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forest.rma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(res)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 smtClean="0"/>
              <a:t>### </a:t>
            </a:r>
            <a:r>
              <a:rPr lang="en-GB" sz="1300" b="1" dirty="0"/>
              <a:t>subgrouping</a:t>
            </a:r>
            <a:r>
              <a:rPr lang="en-GB" sz="1300" dirty="0"/>
              <a:t> versus using a single model with a factor (subgrouping provides</a:t>
            </a:r>
          </a:p>
          <a:p>
            <a:pPr marL="0" indent="0">
              <a:buNone/>
            </a:pPr>
            <a:r>
              <a:rPr lang="en-GB" sz="1300" dirty="0" smtClean="0"/>
              <a:t>### </a:t>
            </a:r>
            <a:r>
              <a:rPr lang="en-GB" sz="1300" dirty="0"/>
              <a:t>an estimate of tau^2 within each subgroup, but the number of studies in each</a:t>
            </a:r>
          </a:p>
          <a:p>
            <a:pPr marL="0" indent="0">
              <a:buNone/>
            </a:pPr>
            <a:r>
              <a:rPr lang="en-GB" sz="1300" dirty="0" smtClean="0"/>
              <a:t>### </a:t>
            </a:r>
            <a:r>
              <a:rPr lang="en-GB" sz="1300" dirty="0"/>
              <a:t>subgroup get quite small; the model with the allocation factor provides a</a:t>
            </a:r>
          </a:p>
          <a:p>
            <a:pPr marL="0" indent="0">
              <a:buNone/>
            </a:pPr>
            <a:r>
              <a:rPr lang="en-GB" sz="1300" dirty="0" smtClean="0"/>
              <a:t>### </a:t>
            </a:r>
            <a:r>
              <a:rPr lang="en-GB" sz="1300" dirty="0"/>
              <a:t>single estimate of tau^2 based on a larger number of studies, but assumes</a:t>
            </a:r>
          </a:p>
          <a:p>
            <a:pPr marL="0" indent="0">
              <a:buNone/>
            </a:pPr>
            <a:r>
              <a:rPr lang="en-GB" sz="1300" dirty="0" smtClean="0"/>
              <a:t>### </a:t>
            </a:r>
            <a:r>
              <a:rPr lang="en-GB" sz="1300" dirty="0"/>
              <a:t>that tau^2 is the same within each subgroup)</a:t>
            </a:r>
          </a:p>
          <a:p>
            <a:pPr marL="0" indent="0">
              <a:buNone/>
            </a:pPr>
            <a:r>
              <a:rPr lang="en-GB" sz="13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res.a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1300" b="1" dirty="0" err="1">
                <a:latin typeface="Courier New" pitchFamily="49" charset="0"/>
                <a:cs typeface="Courier New" pitchFamily="49" charset="0"/>
              </a:rPr>
              <a:t>rma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yi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vi, data=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dat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subset=(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=="alternate"))</a:t>
            </a:r>
          </a:p>
          <a:p>
            <a:pPr marL="0" indent="0">
              <a:buNone/>
            </a:pPr>
            <a:r>
              <a:rPr lang="en-GB" sz="13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res.r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1300" b="1" dirty="0" err="1">
                <a:latin typeface="Courier New" pitchFamily="49" charset="0"/>
                <a:cs typeface="Courier New" pitchFamily="49" charset="0"/>
              </a:rPr>
              <a:t>rma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yi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vi, data=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dat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subset=(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=="random"))</a:t>
            </a:r>
          </a:p>
          <a:p>
            <a:pPr marL="0" indent="0">
              <a:buNone/>
            </a:pPr>
            <a:r>
              <a:rPr lang="en-GB" sz="13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res.s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1300" b="1" dirty="0" err="1">
                <a:latin typeface="Courier New" pitchFamily="49" charset="0"/>
                <a:cs typeface="Courier New" pitchFamily="49" charset="0"/>
              </a:rPr>
              <a:t>rma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yi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vi, data=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dat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, subset=(</a:t>
            </a:r>
            <a:r>
              <a:rPr lang="en-GB" sz="1300" dirty="0" err="1"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=="systematic"))</a:t>
            </a:r>
          </a:p>
          <a:p>
            <a:pPr marL="0" indent="0">
              <a:buNone/>
            </a:pPr>
            <a:endParaRPr lang="en-GB" sz="13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x11(); </a:t>
            </a:r>
            <a:r>
              <a:rPr lang="en-GB" sz="1300" b="1" dirty="0" err="1" smtClean="0">
                <a:latin typeface="Courier New" pitchFamily="49" charset="0"/>
                <a:cs typeface="Courier New" pitchFamily="49" charset="0"/>
              </a:rPr>
              <a:t>forest.rma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res.a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sz="13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x11();</a:t>
            </a:r>
            <a:r>
              <a:rPr lang="en-GB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300" b="1" dirty="0" err="1" smtClean="0">
                <a:latin typeface="Courier New" pitchFamily="49" charset="0"/>
                <a:cs typeface="Courier New" pitchFamily="49" charset="0"/>
              </a:rPr>
              <a:t>forest.rma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res.r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sz="13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x11(); </a:t>
            </a:r>
            <a:r>
              <a:rPr lang="en-GB" sz="1300" b="1" dirty="0" err="1" smtClean="0">
                <a:latin typeface="Courier New" pitchFamily="49" charset="0"/>
                <a:cs typeface="Courier New" pitchFamily="49" charset="0"/>
              </a:rPr>
              <a:t>forest.rma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(res)</a:t>
            </a:r>
            <a:endParaRPr lang="en-GB" sz="13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57600"/>
            <a:ext cx="2952000" cy="295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res.a</a:t>
            </a:r>
            <a:r>
              <a:rPr lang="en-GB" dirty="0" smtClean="0"/>
              <a:t>  (alternative)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53600"/>
            <a:ext cx="2952000" cy="295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8949" y="3871286"/>
            <a:ext cx="179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res.s</a:t>
            </a:r>
            <a:r>
              <a:rPr lang="en-GB" dirty="0" smtClean="0"/>
              <a:t> (systematic)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2952000" cy="295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523408"/>
            <a:ext cx="154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res.s</a:t>
            </a:r>
            <a:r>
              <a:rPr lang="en-GB" dirty="0"/>
              <a:t> </a:t>
            </a:r>
            <a:r>
              <a:rPr lang="en-GB" dirty="0" smtClean="0"/>
              <a:t>(random)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9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ScatterPlots</a:t>
            </a:r>
            <a:r>
              <a:rPr lang="en-GB" dirty="0" smtClean="0"/>
              <a:t> and Smooth Fits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Bi- and Tri-</a:t>
            </a:r>
            <a:r>
              <a:rPr lang="en-GB" dirty="0" err="1" smtClean="0"/>
              <a:t>variate</a:t>
            </a:r>
            <a:r>
              <a:rPr lang="en-GB" dirty="0" smtClean="0"/>
              <a:t> Relationships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0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Smoothed Lines of Fit</a:t>
            </a:r>
            <a:br>
              <a:rPr lang="en-GB" dirty="0" smtClean="0"/>
            </a:br>
            <a:r>
              <a:rPr lang="en-GB" dirty="0" smtClean="0"/>
              <a:t>(Line of Local Regression)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Visualisation using the scatter plots (via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plot(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dirty="0" smtClean="0">
                <a:latin typeface="+mj-lt"/>
                <a:cs typeface="Courier New" pitchFamily="49" charset="0"/>
              </a:rPr>
              <a:t>or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cars::scatterplot(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abline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GB" dirty="0" smtClean="0"/>
              <a:t>provide a line of best fit</a:t>
            </a:r>
          </a:p>
          <a:p>
            <a:r>
              <a:rPr lang="en-GB" dirty="0" smtClean="0"/>
              <a:t>Smoothed local regression in R is provided by the LOESS functions </a:t>
            </a:r>
          </a:p>
          <a:p>
            <a:r>
              <a:rPr lang="en-GB" dirty="0" smtClean="0"/>
              <a:t>Note: there are two similarly named ones, don’t confuse them as they have different defaults!)</a:t>
            </a:r>
          </a:p>
          <a:p>
            <a:pPr lvl="1"/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lowess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GB" dirty="0" smtClean="0"/>
              <a:t>– older version</a:t>
            </a:r>
          </a:p>
          <a:p>
            <a:pPr lvl="1"/>
            <a:r>
              <a:rPr lang="en-GB" dirty="0" smtClean="0">
                <a:latin typeface="Courier New" pitchFamily="49" charset="0"/>
                <a:cs typeface="Courier New" pitchFamily="49" charset="0"/>
              </a:rPr>
              <a:t>loess() </a:t>
            </a:r>
            <a:r>
              <a:rPr lang="en-GB" dirty="0" smtClean="0"/>
              <a:t>– newer, formula based version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1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plot + </a:t>
            </a:r>
            <a:r>
              <a:rPr lang="en-GB" dirty="0" err="1" smtClean="0"/>
              <a:t>lowess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### A basic scatterplot</a:t>
            </a:r>
          </a:p>
          <a:p>
            <a:pPr marL="0" indent="0">
              <a:buNone/>
            </a:pPr>
            <a:r>
              <a:rPr lang="en-GB" sz="2400" dirty="0" smtClean="0"/>
              <a:t>### look at the dataset help page</a:t>
            </a:r>
          </a:p>
          <a:p>
            <a:pPr marL="457200" lvl="1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mtcars</a:t>
            </a:r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400" dirty="0" smtClean="0"/>
              <a:t>### the default scatter plot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plot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mtcars$wt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mtcars$mpg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main=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"Car weight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vs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 miles per gallon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xlab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"mpg   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Miles/(US) 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gallon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buNone/>
            </a:pP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ylab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"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wt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    Weight (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lb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/1000) "</a:t>
            </a:r>
            <a:endParaRPr lang="en-GB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400" b="1" dirty="0" err="1">
                <a:latin typeface="Courier New" pitchFamily="49" charset="0"/>
                <a:cs typeface="Courier New" pitchFamily="49" charset="0"/>
              </a:rPr>
              <a:t>abline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(lm(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mtcars$mpg~mtcars$wt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), col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="green", </a:t>
            </a:r>
            <a:r>
              <a:rPr lang="en-GB" sz="2400" dirty="0" err="1">
                <a:latin typeface="Courier New" pitchFamily="49" charset="0"/>
                <a:cs typeface="Courier New" pitchFamily="49" charset="0"/>
              </a:rPr>
              <a:t>lty</a:t>
            </a:r>
            <a:r>
              <a:rPr lang="en-GB" sz="2400" dirty="0">
                <a:latin typeface="Courier New" pitchFamily="49" charset="0"/>
                <a:cs typeface="Courier New" pitchFamily="49" charset="0"/>
              </a:rPr>
              <a:t>=2)</a:t>
            </a:r>
          </a:p>
          <a:p>
            <a:pPr marL="0" indent="0">
              <a:buNone/>
            </a:pPr>
            <a:r>
              <a:rPr lang="en-GB" sz="2400" b="1" dirty="0" smtClean="0">
                <a:latin typeface="Courier New" pitchFamily="49" charset="0"/>
                <a:cs typeface="Courier New" pitchFamily="49" charset="0"/>
              </a:rPr>
              <a:t>lines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b="1" dirty="0" err="1" smtClean="0">
                <a:latin typeface="Courier New" pitchFamily="49" charset="0"/>
                <a:cs typeface="Courier New" pitchFamily="49" charset="0"/>
              </a:rPr>
              <a:t>lowess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mtcars$wt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mtcars$mpg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), col="red", </a:t>
            </a:r>
            <a:r>
              <a:rPr lang="en-GB" sz="2400" dirty="0" err="1" smtClean="0">
                <a:latin typeface="Courier New" pitchFamily="49" charset="0"/>
                <a:cs typeface="Courier New" pitchFamily="49" charset="0"/>
              </a:rPr>
              <a:t>lty</a:t>
            </a:r>
            <a:r>
              <a:rPr lang="en-GB" sz="2400" dirty="0" smtClean="0">
                <a:latin typeface="Courier New" pitchFamily="49" charset="0"/>
                <a:cs typeface="Courier New" pitchFamily="49" charset="0"/>
              </a:rPr>
              <a:t>=1 )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936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503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/>
          <a:lstStyle/>
          <a:p>
            <a:r>
              <a:rPr lang="en-US" dirty="0" smtClean="0"/>
              <a:t>Review &amp; basic plot() function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 Mollon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car::scatterplot()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### a more sophisticated scatterplot in car package</a:t>
            </a:r>
          </a:p>
          <a:p>
            <a:pPr marL="0" indent="0">
              <a:buNone/>
            </a:pPr>
            <a:r>
              <a:rPr lang="en-GB" dirty="0" smtClean="0"/>
              <a:t>### allows you to subset (e.g. here subset on 'Species')</a:t>
            </a:r>
          </a:p>
          <a:p>
            <a:pPr marL="0" indent="0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library(car)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scatterplot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Sepal.Length~Petal.Length|Species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data=iris,</a:t>
            </a:r>
          </a:p>
          <a:p>
            <a:pPr marL="0" indent="0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main="Iris Flower Sepal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vs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Petal Length",</a:t>
            </a: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boxplots="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xy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 smtClean="0">
                <a:cs typeface="Courier New" pitchFamily="49" charset="0"/>
              </a:rPr>
              <a:t>### also documentation for see:</a:t>
            </a:r>
          </a:p>
          <a:p>
            <a:pPr marL="0" indent="0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scatterplotMatrix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car::scatterplot()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8266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3D scatterplots</a:t>
            </a:r>
            <a:br>
              <a:rPr lang="en-GB" dirty="0" smtClean="0"/>
            </a:br>
            <a:r>
              <a:rPr lang="en-GB" dirty="0" smtClean="0"/>
              <a:t>rgl:plot3d and Rcmdr:scatter3d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### To explore &gt;2 dimensions as rotatable plots use one or the 3D plotting devices</a:t>
            </a:r>
          </a:p>
          <a:p>
            <a:pPr marL="0" indent="0">
              <a:buNone/>
            </a:pPr>
            <a:r>
              <a:rPr lang="en-GB" dirty="0" smtClean="0"/>
              <a:t>library(</a:t>
            </a:r>
            <a:r>
              <a:rPr lang="en-GB" dirty="0" err="1" smtClean="0"/>
              <a:t>rgl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attach(iris)</a:t>
            </a:r>
          </a:p>
          <a:p>
            <a:pPr marL="0" indent="0">
              <a:buNone/>
            </a:pPr>
            <a:r>
              <a:rPr lang="en-GB" dirty="0" smtClean="0"/>
              <a:t>plot3d(</a:t>
            </a:r>
            <a:r>
              <a:rPr lang="en-GB" dirty="0" err="1" smtClean="0"/>
              <a:t>Sepal.Width,Sepal.Length,Petal.Length</a:t>
            </a:r>
            <a:r>
              <a:rPr lang="en-GB" dirty="0"/>
              <a:t>, col="red", size=5)</a:t>
            </a:r>
          </a:p>
          <a:p>
            <a:pPr marL="0" indent="0">
              <a:buNone/>
            </a:pPr>
            <a:r>
              <a:rPr lang="en-GB" dirty="0" smtClean="0"/>
              <a:t>### or</a:t>
            </a:r>
          </a:p>
          <a:p>
            <a:pPr marL="0" indent="0">
              <a:buNone/>
            </a:pPr>
            <a:r>
              <a:rPr lang="en-GB" dirty="0" smtClean="0"/>
              <a:t>library(</a:t>
            </a:r>
            <a:r>
              <a:rPr lang="en-GB" dirty="0" err="1" smtClean="0"/>
              <a:t>Rcmdr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attach(iris)</a:t>
            </a:r>
          </a:p>
          <a:p>
            <a:pPr marL="0" indent="0">
              <a:buNone/>
            </a:pPr>
            <a:r>
              <a:rPr lang="en-GB" dirty="0" smtClean="0"/>
              <a:t>scatter3d(</a:t>
            </a:r>
            <a:r>
              <a:rPr lang="en-GB" dirty="0" err="1" smtClean="0"/>
              <a:t>Sepal.Width,Sepal.Length,Petal.Length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0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plots, plotting interface (</a:t>
            </a:r>
            <a:r>
              <a:rPr lang="en-US" dirty="0" err="1" smtClean="0"/>
              <a:t>playwith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Cass Johnston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177050" y="330500"/>
            <a:ext cx="86877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 dirty="0"/>
              <a:t>playwith library</a:t>
            </a:r>
          </a:p>
          <a:p>
            <a:endParaRPr lang="en" sz="2400" b="1" dirty="0"/>
          </a:p>
          <a:p>
            <a:endParaRPr lang="en" sz="2400" b="1" dirty="0"/>
          </a:p>
          <a:p>
            <a:pPr lvl="0" rtl="0">
              <a:buNone/>
            </a:pPr>
            <a:r>
              <a:rPr lang="en" sz="2400" dirty="0"/>
              <a:t>install.packages("playwith")</a:t>
            </a:r>
          </a:p>
          <a:p>
            <a:endParaRPr lang="en" sz="2400" dirty="0"/>
          </a:p>
          <a:p>
            <a:endParaRPr lang="en" sz="2400" dirty="0"/>
          </a:p>
          <a:p>
            <a:pPr lvl="0" rtl="0">
              <a:buNone/>
            </a:pPr>
            <a:r>
              <a:rPr lang="en" sz="2400" dirty="0"/>
              <a:t>Requires GTK+ 2.10.11 or later.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sz="2400" dirty="0"/>
              <a:t>  Will install automatically on Windows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sz="2400" dirty="0"/>
              <a:t>  On desktop linux, gtk2 is generally installed, but might need updated. I also had to install gtk2-devel on RHEL6.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sz="2400" dirty="0"/>
              <a:t>  See the playwith project page for a link to a Mac installer: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https://code.google.com/p/playwith/</a:t>
            </a:r>
          </a:p>
        </p:txBody>
      </p:sp>
    </p:spTree>
    <p:extLst>
      <p:ext uri="{BB962C8B-B14F-4D97-AF65-F5344CB8AC3E}">
        <p14:creationId xmlns:p14="http://schemas.microsoft.com/office/powerpoint/2010/main" val="15904202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/>
        </p:nvSpPr>
        <p:spPr>
          <a:xfrm>
            <a:off x="177050" y="3305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Regular R Plot</a:t>
            </a:r>
          </a:p>
          <a:p>
            <a:endParaRPr lang="en" b="1"/>
          </a:p>
          <a:p>
            <a:endParaRPr lang="en" b="1"/>
          </a:p>
          <a:p>
            <a:endParaRPr lang="en" b="1"/>
          </a:p>
          <a:p>
            <a:pPr lvl="0" rtl="0">
              <a:buNone/>
            </a:pPr>
            <a:r>
              <a:rPr lang="en"/>
              <a:t>x&lt;-1:100</a:t>
            </a:r>
          </a:p>
          <a:p>
            <a:pPr lvl="0" rtl="0">
              <a:buNone/>
            </a:pPr>
            <a:r>
              <a:rPr lang="en"/>
              <a:t>y&lt;-2*x+50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plot(x,y,pch=".") </a:t>
            </a:r>
          </a:p>
        </p:txBody>
      </p:sp>
      <p:sp>
        <p:nvSpPr>
          <p:cNvPr id="29" name="Shape 29"/>
          <p:cNvSpPr/>
          <p:nvPr/>
        </p:nvSpPr>
        <p:spPr>
          <a:xfrm>
            <a:off x="341275" y="2989886"/>
            <a:ext cx="3366629" cy="34975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" name="Shape 30"/>
          <p:cNvSpPr txBox="1"/>
          <p:nvPr/>
        </p:nvSpPr>
        <p:spPr>
          <a:xfrm>
            <a:off x="4596650" y="3305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R Plot in playwith</a:t>
            </a:r>
          </a:p>
          <a:p>
            <a:endParaRPr lang="en" b="1"/>
          </a:p>
          <a:p>
            <a:endParaRPr lang="en" b="1"/>
          </a:p>
          <a:p>
            <a:endParaRPr lang="en" b="1"/>
          </a:p>
          <a:p>
            <a:pPr lvl="0" rtl="0">
              <a:buNone/>
            </a:pPr>
            <a:r>
              <a:rPr lang="en"/>
              <a:t>x&lt;-1:100</a:t>
            </a:r>
          </a:p>
          <a:p>
            <a:pPr lvl="0" rtl="0">
              <a:buNone/>
            </a:pPr>
            <a:r>
              <a:rPr lang="en"/>
              <a:t>y&lt;-2*x+50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library(playwith)</a:t>
            </a:r>
          </a:p>
          <a:p>
            <a:pPr lvl="0" rtl="0">
              <a:buNone/>
            </a:pPr>
            <a:r>
              <a:rPr lang="en"/>
              <a:t>playwith(plot(x,y )</a:t>
            </a:r>
          </a:p>
        </p:txBody>
      </p:sp>
      <p:sp>
        <p:nvSpPr>
          <p:cNvPr id="31" name="Shape 31"/>
          <p:cNvSpPr/>
          <p:nvPr/>
        </p:nvSpPr>
        <p:spPr>
          <a:xfrm>
            <a:off x="4905158" y="3048620"/>
            <a:ext cx="3339250" cy="34686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26269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Settings</a:t>
            </a:r>
          </a:p>
          <a:p>
            <a:endParaRPr lang="en" b="1"/>
          </a:p>
          <a:p>
            <a:endParaRPr lang="en" b="1"/>
          </a:p>
          <a:p>
            <a:pPr lvl="0" rtl="0">
              <a:buNone/>
            </a:pPr>
            <a:r>
              <a:rPr lang="en"/>
              <a:t>Tools &gt; Plot Settings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Set titles, axis labels, axes scales etc.</a:t>
            </a:r>
          </a:p>
          <a:p>
            <a:endParaRPr lang="en"/>
          </a:p>
        </p:txBody>
      </p:sp>
      <p:sp>
        <p:nvSpPr>
          <p:cNvPr id="37" name="Shape 37"/>
          <p:cNvSpPr/>
          <p:nvPr/>
        </p:nvSpPr>
        <p:spPr>
          <a:xfrm>
            <a:off x="395536" y="3284984"/>
            <a:ext cx="4426986" cy="25325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" name="Shape 38"/>
          <p:cNvSpPr/>
          <p:nvPr/>
        </p:nvSpPr>
        <p:spPr>
          <a:xfrm>
            <a:off x="5206650" y="1194340"/>
            <a:ext cx="3481519" cy="36419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711951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Style</a:t>
            </a:r>
          </a:p>
          <a:p>
            <a:endParaRPr lang="en" b="1"/>
          </a:p>
          <a:p>
            <a:pPr lvl="0" rtl="0">
              <a:buNone/>
            </a:pPr>
            <a:r>
              <a:rPr lang="en"/>
              <a:t>Style &gt; 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Set point style, arrow style, brush style etc</a:t>
            </a:r>
          </a:p>
        </p:txBody>
      </p:sp>
      <p:sp>
        <p:nvSpPr>
          <p:cNvPr id="44" name="Shape 44"/>
          <p:cNvSpPr/>
          <p:nvPr/>
        </p:nvSpPr>
        <p:spPr>
          <a:xfrm>
            <a:off x="64000" y="2810975"/>
            <a:ext cx="4743450" cy="1685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5018547" y="1591775"/>
            <a:ext cx="3896852" cy="408326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64003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New data</a:t>
            </a:r>
          </a:p>
          <a:p>
            <a:endParaRPr lang="en" b="1"/>
          </a:p>
          <a:p>
            <a:pPr lvl="0" rtl="0">
              <a:buNone/>
            </a:pPr>
            <a:r>
              <a:rPr lang="en" b="1"/>
              <a:t>- reload and redraw</a:t>
            </a:r>
          </a:p>
          <a:p>
            <a:endParaRPr lang="en" b="1"/>
          </a:p>
          <a:p>
            <a:endParaRPr lang="en" b="1"/>
          </a:p>
          <a:p>
            <a:endParaRPr lang="en" b="1"/>
          </a:p>
          <a:p>
            <a:pPr lvl="0" rtl="0">
              <a:buNone/>
            </a:pPr>
            <a:r>
              <a:rPr lang="en"/>
              <a:t>View&gt; Redraw</a:t>
            </a:r>
          </a:p>
          <a:p>
            <a:pPr lvl="0" rtl="0">
              <a:buNone/>
            </a:pPr>
            <a:r>
              <a:rPr lang="en"/>
              <a:t>           Reload and redraw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Doesn't seem to be much difference between the two and I couldn't find any documentation. 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It is possible to define callbacks that fire on initialisation and others that fire each time the plot is drawn, so there probably are differences when using certain tools.</a:t>
            </a:r>
          </a:p>
        </p:txBody>
      </p:sp>
      <p:sp>
        <p:nvSpPr>
          <p:cNvPr id="51" name="Shape 51"/>
          <p:cNvSpPr/>
          <p:nvPr/>
        </p:nvSpPr>
        <p:spPr>
          <a:xfrm>
            <a:off x="4777400" y="1440301"/>
            <a:ext cx="3790419" cy="39773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2256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labels</a:t>
            </a:r>
          </a:p>
          <a:p>
            <a:endParaRPr lang="en" b="1"/>
          </a:p>
          <a:p>
            <a:pPr lvl="0" rtl="0">
              <a:buNone/>
            </a:pPr>
            <a:r>
              <a:rPr lang="en"/>
              <a:t>my.data&lt;-data.frame(x,y)</a:t>
            </a:r>
          </a:p>
          <a:p>
            <a:pPr lvl="0" rtl="0">
              <a:buNone/>
            </a:pPr>
            <a:r>
              <a:rPr lang="en"/>
              <a:t>rownames(my.data)&lt;-paste("number_",x,sep="")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Click Identify</a:t>
            </a:r>
          </a:p>
          <a:p>
            <a:pPr lvl="0" rtl="0">
              <a:buNone/>
            </a:pPr>
            <a:r>
              <a:rPr lang="en"/>
              <a:t>Click a point  - Add label to point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lvl="0" rtl="0">
              <a:buNone/>
            </a:pPr>
            <a:r>
              <a:rPr lang="en"/>
              <a:t>Labels &gt; Set Labels to&gt; Data x values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Tools &gt; Clear (or Shift+Del) clears the plot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</p:txBody>
      </p:sp>
      <p:sp>
        <p:nvSpPr>
          <p:cNvPr id="57" name="Shape 57"/>
          <p:cNvSpPr/>
          <p:nvPr/>
        </p:nvSpPr>
        <p:spPr>
          <a:xfrm>
            <a:off x="5901875" y="157253"/>
            <a:ext cx="2722956" cy="28384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8" name="Shape 58"/>
          <p:cNvSpPr/>
          <p:nvPr/>
        </p:nvSpPr>
        <p:spPr>
          <a:xfrm>
            <a:off x="5939383" y="3562945"/>
            <a:ext cx="2685448" cy="28118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713103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iris data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data(iris)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8880"/>
            <a:ext cx="62611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387180"/>
            <a:ext cx="8724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brush</a:t>
            </a:r>
          </a:p>
          <a:p>
            <a:endParaRPr lang="en" b="1"/>
          </a:p>
          <a:p>
            <a:pPr lvl="0" rtl="0">
              <a:buNone/>
            </a:pPr>
            <a:r>
              <a:rPr lang="en"/>
              <a:t>Select brush &gt; click points to highlight.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Hold shift to add points to existing selection 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Or click and drag to select a region of points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Or </a:t>
            </a:r>
          </a:p>
          <a:p>
            <a:pPr lvl="0" rtl="0">
              <a:buNone/>
            </a:pPr>
            <a:r>
              <a:rPr lang="en"/>
              <a:t>Labels &gt; Select from table to chose specific points to be brushed (ctrl to add to existing selection)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lvl="0" rtl="0">
              <a:buNone/>
            </a:pPr>
            <a:r>
              <a:rPr lang="en"/>
              <a:t>Style &gt; Set brush style to change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</p:txBody>
      </p:sp>
      <p:sp>
        <p:nvSpPr>
          <p:cNvPr id="64" name="Shape 64"/>
          <p:cNvSpPr/>
          <p:nvPr/>
        </p:nvSpPr>
        <p:spPr>
          <a:xfrm>
            <a:off x="4797191" y="1279083"/>
            <a:ext cx="3966769" cy="41551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5" name="Shape 65"/>
          <p:cNvSpPr/>
          <p:nvPr/>
        </p:nvSpPr>
        <p:spPr>
          <a:xfrm>
            <a:off x="827584" y="4221088"/>
            <a:ext cx="2991941" cy="21194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62575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Annotations and Arrows</a:t>
            </a:r>
          </a:p>
          <a:p>
            <a:endParaRPr lang="en" b="1" dirty="0"/>
          </a:p>
          <a:p>
            <a:pPr lvl="0" rtl="0">
              <a:buNone/>
            </a:pPr>
            <a:r>
              <a:rPr lang="en" dirty="0"/>
              <a:t>Select Annotate</a:t>
            </a:r>
          </a:p>
          <a:p>
            <a:pPr lvl="0" rtl="0">
              <a:buNone/>
            </a:pPr>
            <a:r>
              <a:rPr lang="en" dirty="0"/>
              <a:t>Click on the plot where you want the annotation</a:t>
            </a:r>
          </a:p>
          <a:p>
            <a:pPr lvl="0" rtl="0">
              <a:buNone/>
            </a:pPr>
            <a:r>
              <a:rPr lang="en" dirty="0"/>
              <a:t>Enter the text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pPr lvl="0" rtl="0">
              <a:buNone/>
            </a:pPr>
            <a:r>
              <a:rPr lang="en" dirty="0"/>
              <a:t>Select Arrow, click and drag on the plot where you want the arrow to go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Style &gt; Set arrow style</a:t>
            </a:r>
          </a:p>
          <a:p>
            <a:endParaRPr lang="en" dirty="0"/>
          </a:p>
          <a:p>
            <a:endParaRPr lang="en" dirty="0"/>
          </a:p>
        </p:txBody>
      </p:sp>
      <p:sp>
        <p:nvSpPr>
          <p:cNvPr id="71" name="Shape 71"/>
          <p:cNvSpPr/>
          <p:nvPr/>
        </p:nvSpPr>
        <p:spPr>
          <a:xfrm>
            <a:off x="1143093" y="2297290"/>
            <a:ext cx="2120714" cy="22634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x="4799950" y="1435927"/>
            <a:ext cx="3805417" cy="398614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722768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Saving</a:t>
            </a:r>
          </a:p>
          <a:p>
            <a:endParaRPr lang="en" b="1" dirty="0"/>
          </a:p>
          <a:p>
            <a:endParaRPr lang="en" b="1" dirty="0"/>
          </a:p>
          <a:p>
            <a:pPr lvl="0" rtl="0">
              <a:buNone/>
            </a:pPr>
            <a:r>
              <a:rPr lang="en" dirty="0"/>
              <a:t>File &gt; Save 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saves the plot as pdf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File &gt; Save Code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saves the code that generated the plot as a runnable R script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Note that you'll need to have the relevant data loaded into your R environment (ie. my.data) for this to work.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I also found that I had to manually load a library to get it to work: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library(gridBase)</a:t>
            </a:r>
          </a:p>
          <a:p>
            <a:endParaRPr lang="en" dirty="0"/>
          </a:p>
          <a:p>
            <a:endParaRPr lang="en" dirty="0"/>
          </a:p>
          <a:p>
            <a:pPr lvl="0" rtl="0">
              <a:buNone/>
            </a:pPr>
            <a:r>
              <a:rPr lang="en" dirty="0"/>
              <a:t>source("path/to/plot.R")</a:t>
            </a:r>
          </a:p>
        </p:txBody>
      </p:sp>
      <p:sp>
        <p:nvSpPr>
          <p:cNvPr id="78" name="Shape 78"/>
          <p:cNvSpPr/>
          <p:nvPr/>
        </p:nvSpPr>
        <p:spPr>
          <a:xfrm>
            <a:off x="5117791" y="1462637"/>
            <a:ext cx="3550958" cy="36811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199404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64000" y="324600"/>
            <a:ext cx="4278900" cy="620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Advanced - add your own tools:</a:t>
            </a:r>
          </a:p>
          <a:p>
            <a:endParaRPr lang="en" b="1" dirty="0"/>
          </a:p>
          <a:p>
            <a:pPr lvl="0" rtl="0">
              <a:buNone/>
            </a:pPr>
            <a:r>
              <a:rPr lang="en" b="1" dirty="0"/>
              <a:t>Define a function to be called by tool</a:t>
            </a:r>
          </a:p>
          <a:p>
            <a:endParaRPr lang="en" b="1" dirty="0"/>
          </a:p>
          <a:p>
            <a:pPr lvl="0" rtl="0">
              <a:buNone/>
            </a:pPr>
            <a:r>
              <a:rPr lang="en" dirty="0"/>
              <a:t>hello_handler&lt;-function(widget, playState){ gmessage("hello") </a:t>
            </a:r>
            <a:r>
              <a:rPr lang="en" dirty="0" smtClean="0"/>
              <a:t>}</a:t>
            </a:r>
            <a:endParaRPr lang="en" dirty="0"/>
          </a:p>
          <a:p>
            <a:endParaRPr lang="en" dirty="0"/>
          </a:p>
          <a:p>
            <a:pPr lvl="0" rtl="0">
              <a:buNone/>
            </a:pPr>
            <a:r>
              <a:rPr lang="en" b="1" dirty="0"/>
              <a:t>Define a tool as a list.</a:t>
            </a:r>
          </a:p>
          <a:p>
            <a:pPr lvl="0" rtl="0">
              <a:buNone/>
            </a:pPr>
            <a:r>
              <a:rPr lang="en" dirty="0"/>
              <a:t>The only required element is name, however there are many other options. For a full list:</a:t>
            </a:r>
          </a:p>
          <a:p>
            <a:pPr lvl="0" rtl="0">
              <a:buNone/>
            </a:pPr>
            <a:r>
              <a:rPr lang="en" dirty="0"/>
              <a:t>?playwith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my.tool&lt;-list(name="my.tool", label="Say Hello", callback=hello_handler)</a:t>
            </a:r>
          </a:p>
          <a:p>
            <a:endParaRPr lang="en" dirty="0"/>
          </a:p>
          <a:p>
            <a:pPr lvl="0" rtl="0">
              <a:buNone/>
            </a:pPr>
            <a:r>
              <a:rPr lang="en" b="1" dirty="0"/>
              <a:t>tell playwith to use the tool</a:t>
            </a:r>
          </a:p>
          <a:p>
            <a:pPr lvl="0" rtl="0">
              <a:buNone/>
            </a:pPr>
            <a:r>
              <a:rPr lang="en" dirty="0"/>
              <a:t>playwith(plot(my.data),  tools=list(my.tool))</a:t>
            </a:r>
          </a:p>
        </p:txBody>
      </p:sp>
      <p:sp>
        <p:nvSpPr>
          <p:cNvPr id="84" name="Shape 84"/>
          <p:cNvSpPr/>
          <p:nvPr/>
        </p:nvSpPr>
        <p:spPr>
          <a:xfrm>
            <a:off x="4636531" y="1031777"/>
            <a:ext cx="4228924" cy="44265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85" name="Shape 85"/>
          <p:cNvCxnSpPr/>
          <p:nvPr/>
        </p:nvCxnSpPr>
        <p:spPr>
          <a:xfrm flipH="1" flipV="1">
            <a:off x="5220072" y="5157192"/>
            <a:ext cx="1296144" cy="76728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" name="Shape 86"/>
          <p:cNvSpPr txBox="1"/>
          <p:nvPr/>
        </p:nvSpPr>
        <p:spPr>
          <a:xfrm>
            <a:off x="6228184" y="5924475"/>
            <a:ext cx="12969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Click Here!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83675" y="5661248"/>
            <a:ext cx="8805599" cy="690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Not much documentation yet</a:t>
            </a:r>
          </a:p>
          <a:p>
            <a:endParaRPr lang="en" dirty="0"/>
          </a:p>
          <a:p>
            <a:pPr>
              <a:buNone/>
            </a:pPr>
            <a:r>
              <a:rPr lang="en" dirty="0"/>
              <a:t>More complex examples at </a:t>
            </a:r>
            <a:r>
              <a:rPr lang="en" sz="1100" u="sng" dirty="0">
                <a:solidFill>
                  <a:schemeClr val="hlink"/>
                </a:solidFill>
                <a:hlinkClick r:id="rId4"/>
              </a:rPr>
              <a:t>https://code.google.com/p/playwith/</a:t>
            </a: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0903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Applied R plotting : GWAS Manhattan Plot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 R code for </a:t>
            </a:r>
            <a:r>
              <a:rPr lang="en-GB" dirty="0"/>
              <a:t>Manhattan </a:t>
            </a:r>
            <a:r>
              <a:rPr lang="en-GB" dirty="0" smtClean="0"/>
              <a:t>Plot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sites.google.com/site/mikeweale/software/manhattan</a:t>
            </a:r>
            <a:endParaRPr lang="en-GB" dirty="0" smtClean="0"/>
          </a:p>
          <a:p>
            <a:r>
              <a:rPr lang="en-GB" dirty="0" smtClean="0"/>
              <a:t>Download : manhattan_v1.R</a:t>
            </a:r>
          </a:p>
          <a:p>
            <a:r>
              <a:rPr lang="en-GB" dirty="0" smtClean="0"/>
              <a:t>Save to working directory</a:t>
            </a:r>
          </a:p>
          <a:p>
            <a:r>
              <a:rPr lang="en-GB" dirty="0" smtClean="0"/>
              <a:t>Open it up in a text editor and look at instructions.</a:t>
            </a:r>
          </a:p>
          <a:p>
            <a:r>
              <a:rPr lang="en-GB" dirty="0" smtClean="0"/>
              <a:t>Do not make any changes!</a:t>
            </a:r>
          </a:p>
        </p:txBody>
      </p:sp>
    </p:spTree>
    <p:extLst>
      <p:ext uri="{BB962C8B-B14F-4D97-AF65-F5344CB8AC3E}">
        <p14:creationId xmlns:p14="http://schemas.microsoft.com/office/powerpoint/2010/main" val="2680211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GWAS Manhattan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R type: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source(“manhattan_v1.R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”)</a:t>
            </a:r>
          </a:p>
          <a:p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ls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GB" sz="16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sz="1800" dirty="0">
                <a:latin typeface="Courier New" pitchFamily="49" charset="0"/>
                <a:cs typeface="Courier New" pitchFamily="49" charset="0"/>
              </a:rPr>
              <a:t>[1] "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manhattan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GB" sz="1800" dirty="0" err="1">
                <a:latin typeface="Courier New" pitchFamily="49" charset="0"/>
                <a:cs typeface="Courier New" pitchFamily="49" charset="0"/>
              </a:rPr>
              <a:t>wgplot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gwas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read.table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(“plink.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assoc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”,head=T)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head(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gwas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im(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gwas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data_to_plot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(CHR=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gwas$CHR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BP=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gwas$BP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P=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gwas$P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manhattan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data_to_plot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GWthresh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=5e-8,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GreyZoneThresh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=1e-5, </a:t>
            </a:r>
            <a:r>
              <a:rPr lang="en-GB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DrawGWline</a:t>
            </a:r>
            <a:r>
              <a:rPr lang="en-GB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=FALSE)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032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GWAS Manhattan Plot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6" y="1600200"/>
            <a:ext cx="4532708" cy="4525963"/>
          </a:xfrm>
        </p:spPr>
      </p:pic>
    </p:spTree>
    <p:extLst>
      <p:ext uri="{BB962C8B-B14F-4D97-AF65-F5344CB8AC3E}">
        <p14:creationId xmlns:p14="http://schemas.microsoft.com/office/powerpoint/2010/main" val="1225351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GWAS Manhattan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Exporting plots</a:t>
            </a:r>
          </a:p>
          <a:p>
            <a:r>
              <a:rPr lang="en-GB" dirty="0" smtClean="0"/>
              <a:t>PDF</a:t>
            </a:r>
          </a:p>
          <a:p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pdf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("my_first_MH_plot.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pdf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",width=8,height=6)</a:t>
            </a:r>
          </a:p>
          <a:p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manhattan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data_to_plot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GWthresh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=5e-8,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GreyZoneThresh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=1e-5,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DrawGWline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=FALSE)</a:t>
            </a:r>
          </a:p>
          <a:p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dev.off</a:t>
            </a:r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endParaRPr lang="en-GB" sz="16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TIFF (publication)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tiff(filename="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my_first_MH_plot.tiff",res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=300,width=6, height = 3,units="in")</a:t>
            </a:r>
          </a:p>
          <a:p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manhattan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data_to_plot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GWthresh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=5e-8,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GreyZoneThresh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=1e-5,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DrawGWline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=FALSE)</a:t>
            </a:r>
          </a:p>
          <a:p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dev.off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GB" sz="16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32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iris data -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8216900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176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Summarise</a:t>
            </a:r>
            <a:r>
              <a:rPr lang="en-US" dirty="0" smtClean="0"/>
              <a:t> data: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933056"/>
            <a:ext cx="458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columns using column name or number: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365104"/>
            <a:ext cx="2895600" cy="88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805264"/>
            <a:ext cx="2603500" cy="469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301208"/>
            <a:ext cx="433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a function – </a:t>
            </a:r>
            <a:r>
              <a:rPr lang="en-US" dirty="0" err="1" smtClean="0"/>
              <a:t>function.name</a:t>
            </a:r>
            <a:r>
              <a:rPr lang="en-US" dirty="0" smtClean="0"/>
              <a:t>(parameters)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R: Reference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9515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://cran.r-project.org/doc/contrib/Short-</a:t>
            </a:r>
            <a:r>
              <a:rPr lang="en-US" sz="2800" dirty="0" smtClean="0">
                <a:hlinkClick r:id="rId2"/>
              </a:rPr>
              <a:t>refcard.pdf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"Short" 4-page reference card:</a:t>
            </a:r>
          </a:p>
          <a:p>
            <a:r>
              <a:rPr lang="en-US" sz="2800" dirty="0" smtClean="0"/>
              <a:t>accessing help</a:t>
            </a:r>
          </a:p>
          <a:p>
            <a:r>
              <a:rPr lang="en-US" sz="2800" dirty="0" smtClean="0"/>
              <a:t>input/output</a:t>
            </a:r>
          </a:p>
          <a:p>
            <a:r>
              <a:rPr lang="en-US" sz="2800" dirty="0" smtClean="0"/>
              <a:t>selecting, extracting, manipulating data</a:t>
            </a:r>
          </a:p>
          <a:p>
            <a:r>
              <a:rPr lang="en-US" sz="2800" dirty="0" smtClean="0"/>
              <a:t>strings, basic math/stats functions, model-fitting</a:t>
            </a:r>
          </a:p>
          <a:p>
            <a:r>
              <a:rPr lang="en-US" sz="2800" dirty="0" smtClean="0"/>
              <a:t>plotting</a:t>
            </a:r>
          </a:p>
          <a:p>
            <a:r>
              <a:rPr lang="en-US" sz="2800" dirty="0" smtClean="0"/>
              <a:t>programming tools: functions, conditioning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Behaviour</a:t>
            </a:r>
            <a:r>
              <a:rPr lang="en-US" dirty="0" smtClean="0"/>
              <a:t> of plot() –numeric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data(iris)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iris$Petal.Length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6"/>
            <a:ext cx="4320480" cy="388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321297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y-axis label is variable name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x-axis label is "Index" – row number of data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Behaviour</a:t>
            </a:r>
            <a:r>
              <a:rPr lang="en-US" dirty="0" smtClean="0"/>
              <a:t> of plot() –numeric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dirty="0" smtClean="0"/>
              <a:t>plot(</a:t>
            </a:r>
            <a:r>
              <a:rPr lang="en-US" dirty="0" err="1" smtClean="0"/>
              <a:t>iris$Petal.Length,iris$Petal.Width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6"/>
            <a:ext cx="5072929" cy="4601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278092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numeric variables</a:t>
            </a:r>
            <a:r>
              <a:rPr lang="en-US" dirty="0"/>
              <a:t>:</a:t>
            </a:r>
            <a:r>
              <a:rPr lang="en-US" dirty="0" smtClean="0"/>
              <a:t> scatterplot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Behaviour</a:t>
            </a:r>
            <a:r>
              <a:rPr lang="en-US" dirty="0" smtClean="0"/>
              <a:t> of plot() –numeric/factor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dirty="0" smtClean="0"/>
              <a:t>plot(</a:t>
            </a:r>
            <a:r>
              <a:rPr lang="en-US" dirty="0" err="1" smtClean="0"/>
              <a:t>iris$Species,iris$Petal.Width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4888109" cy="436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256490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&amp; numeric: boxplot</a:t>
            </a:r>
          </a:p>
          <a:p>
            <a:endParaRPr lang="en-US" dirty="0"/>
          </a:p>
          <a:p>
            <a:r>
              <a:rPr lang="en-US" dirty="0" smtClean="0"/>
              <a:t>What happens if you switch the order?  Try:</a:t>
            </a:r>
            <a:endParaRPr lang="en-US" dirty="0"/>
          </a:p>
          <a:p>
            <a:r>
              <a:rPr lang="en-US" dirty="0" smtClean="0"/>
              <a:t>plot(</a:t>
            </a:r>
            <a:r>
              <a:rPr lang="en-US" dirty="0" err="1"/>
              <a:t>iris$</a:t>
            </a:r>
            <a:r>
              <a:rPr lang="en-US" dirty="0" err="1" smtClean="0"/>
              <a:t>Petal.Width</a:t>
            </a:r>
            <a:r>
              <a:rPr lang="en-US" dirty="0" smtClean="0"/>
              <a:t>, </a:t>
            </a:r>
            <a:r>
              <a:rPr lang="en-US" dirty="0" err="1" smtClean="0"/>
              <a:t>iris</a:t>
            </a:r>
            <a:r>
              <a:rPr lang="en-US" dirty="0" err="1"/>
              <a:t>$</a:t>
            </a:r>
            <a:r>
              <a:rPr lang="en-US" dirty="0" err="1" smtClean="0"/>
              <a:t>Species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2006</Words>
  <Application>Microsoft Office PowerPoint</Application>
  <PresentationFormat>On-screen Show (4:3)</PresentationFormat>
  <Paragraphs>414</Paragraphs>
  <Slides>47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Worksheet</vt:lpstr>
      <vt:lpstr>A guide to plotting in R  30th April 2013</vt:lpstr>
      <vt:lpstr>Programme</vt:lpstr>
      <vt:lpstr>Review &amp; basic plot() function</vt:lpstr>
      <vt:lpstr>The iris data - review</vt:lpstr>
      <vt:lpstr>The iris data - review</vt:lpstr>
      <vt:lpstr>R: Reference card</vt:lpstr>
      <vt:lpstr>Behaviour of plot() –numeric variables</vt:lpstr>
      <vt:lpstr>Behaviour of plot() –numeric variables</vt:lpstr>
      <vt:lpstr>Behaviour of plot() –numeric/factor</vt:lpstr>
      <vt:lpstr>Behaviour of plot() – data frame</vt:lpstr>
      <vt:lpstr>Behaviour of plot() - regression</vt:lpstr>
      <vt:lpstr>Other plot() behaviours</vt:lpstr>
      <vt:lpstr>Simple plots, heatmaps, dendograms</vt:lpstr>
      <vt:lpstr>Histogram – examine distribution of variable</vt:lpstr>
      <vt:lpstr>Boxplot – as shown earlier</vt:lpstr>
      <vt:lpstr>Beeswarm – boxplot equivalent showing raw data</vt:lpstr>
      <vt:lpstr>Hierarchical clustering – Euclidean distance</vt:lpstr>
      <vt:lpstr>Hierarchical clustering – Euclidean distance</vt:lpstr>
      <vt:lpstr>Drawing heatmaps with Heatmap.2</vt:lpstr>
      <vt:lpstr>Forest plots, density plots, adding lines</vt:lpstr>
      <vt:lpstr>Forest Plot (metafor package)</vt:lpstr>
      <vt:lpstr>Forest Plot (metafor package)</vt:lpstr>
      <vt:lpstr>Forest Plot (metafor package)</vt:lpstr>
      <vt:lpstr>Forest Plot (metafor package)</vt:lpstr>
      <vt:lpstr>PowerPoint Presentation</vt:lpstr>
      <vt:lpstr>ScatterPlots and Smooth Fits</vt:lpstr>
      <vt:lpstr>Smoothed Lines of Fit (Line of Local Regression)</vt:lpstr>
      <vt:lpstr>plot + lowess</vt:lpstr>
      <vt:lpstr>PowerPoint Presentation</vt:lpstr>
      <vt:lpstr>car::scatterplot()</vt:lpstr>
      <vt:lpstr>car::scatterplot()</vt:lpstr>
      <vt:lpstr>3D scatterplots rgl:plot3d and Rcmdr:scatter3d</vt:lpstr>
      <vt:lpstr>Interactive plots, plotting interface (playwith)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R plotting : GWAS Manhattan Plot</vt:lpstr>
      <vt:lpstr>GWAS Manhattan Plot</vt:lpstr>
      <vt:lpstr>GWAS Manhattan Plot</vt:lpstr>
      <vt:lpstr>GWAS Manhattan Plot</vt:lpstr>
    </vt:vector>
  </TitlesOfParts>
  <Company>King's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afolarinbrc</dc:creator>
  <cp:lastModifiedBy>steve</cp:lastModifiedBy>
  <cp:revision>143</cp:revision>
  <dcterms:created xsi:type="dcterms:W3CDTF">2013-01-24T10:06:52Z</dcterms:created>
  <dcterms:modified xsi:type="dcterms:W3CDTF">2013-04-30T10:41:12Z</dcterms:modified>
</cp:coreProperties>
</file>